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_rels/notesSlide22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47.xml.rels" ContentType="application/vnd.openxmlformats-package.relationships+xml"/>
  <Override PartName="/ppt/notesSlides/notesSlide36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media/image1.jpeg" ContentType="image/jpeg"/>
  <Override PartName="/ppt/media/image3.png" ContentType="image/png"/>
  <Override PartName="/ppt/media/image2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notesMaster" Target="notesMasters/notesMaster1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40" Type="http://schemas.openxmlformats.org/officeDocument/2006/relationships/slide" Target="slides/slide30.xml"/><Relationship Id="rId41" Type="http://schemas.openxmlformats.org/officeDocument/2006/relationships/slide" Target="slides/slide31.xml"/><Relationship Id="rId42" Type="http://schemas.openxmlformats.org/officeDocument/2006/relationships/slide" Target="slides/slide32.xml"/><Relationship Id="rId43" Type="http://schemas.openxmlformats.org/officeDocument/2006/relationships/slide" Target="slides/slide33.xml"/><Relationship Id="rId44" Type="http://schemas.openxmlformats.org/officeDocument/2006/relationships/slide" Target="slides/slide34.xml"/><Relationship Id="rId45" Type="http://schemas.openxmlformats.org/officeDocument/2006/relationships/slide" Target="slides/slide35.xml"/><Relationship Id="rId46" Type="http://schemas.openxmlformats.org/officeDocument/2006/relationships/slide" Target="slides/slide36.xml"/><Relationship Id="rId47" Type="http://schemas.openxmlformats.org/officeDocument/2006/relationships/slide" Target="slides/slide37.xml"/><Relationship Id="rId48" Type="http://schemas.openxmlformats.org/officeDocument/2006/relationships/slide" Target="slides/slide38.xml"/><Relationship Id="rId49" Type="http://schemas.openxmlformats.org/officeDocument/2006/relationships/slide" Target="slides/slide39.xml"/><Relationship Id="rId50" Type="http://schemas.openxmlformats.org/officeDocument/2006/relationships/slide" Target="slides/slide40.xml"/><Relationship Id="rId51" Type="http://schemas.openxmlformats.org/officeDocument/2006/relationships/slide" Target="slides/slide41.xml"/><Relationship Id="rId52" Type="http://schemas.openxmlformats.org/officeDocument/2006/relationships/slide" Target="slides/slide42.xml"/><Relationship Id="rId53" Type="http://schemas.openxmlformats.org/officeDocument/2006/relationships/slide" Target="slides/slide43.xml"/><Relationship Id="rId54" Type="http://schemas.openxmlformats.org/officeDocument/2006/relationships/slide" Target="slides/slide44.xml"/><Relationship Id="rId55" Type="http://schemas.openxmlformats.org/officeDocument/2006/relationships/slide" Target="slides/slide45.xml"/><Relationship Id="rId56" Type="http://schemas.openxmlformats.org/officeDocument/2006/relationships/slide" Target="slides/slide46.xml"/><Relationship Id="rId57" Type="http://schemas.openxmlformats.org/officeDocument/2006/relationships/slide" Target="slides/slide47.xml"/><Relationship Id="rId58" Type="http://schemas.openxmlformats.org/officeDocument/2006/relationships/slide" Target="slides/slide48.xml"/><Relationship Id="rId59" Type="http://schemas.openxmlformats.org/officeDocument/2006/relationships/slide" Target="slides/slide49.xml"/><Relationship Id="rId60" Type="http://schemas.openxmlformats.org/officeDocument/2006/relationships/slide" Target="slides/slide50.xml"/><Relationship Id="rId61" Type="http://schemas.openxmlformats.org/officeDocument/2006/relationships/slide" Target="slides/slide51.xml"/><Relationship Id="rId62" Type="http://schemas.openxmlformats.org/officeDocument/2006/relationships/slide" Target="slides/slide52.xml"/><Relationship Id="rId63" Type="http://schemas.openxmlformats.org/officeDocument/2006/relationships/slide" Target="slides/slide53.xml"/><Relationship Id="rId6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déplacer la diapo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7E73A910-14C1-4B46-8DF6-CB0881C18C35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685800" y="4343400"/>
            <a:ext cx="5483880" cy="411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685800" y="4343400"/>
            <a:ext cx="5483880" cy="411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685800" y="4343400"/>
            <a:ext cx="5483880" cy="411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685800" y="4343400"/>
            <a:ext cx="5483880" cy="411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685800" y="4343400"/>
            <a:ext cx="5483880" cy="411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685800" y="4343400"/>
            <a:ext cx="5484600" cy="4113000"/>
          </a:xfrm>
          <a:custGeom>
            <a:avLst/>
            <a:gdLst>
              <a:gd name="textAreaLeft" fmla="*/ 0 w 5484600"/>
              <a:gd name="textAreaRight" fmla="*/ 5485320 w 5484600"/>
              <a:gd name="textAreaTop" fmla="*/ 0 h 4113000"/>
              <a:gd name="textAreaBottom" fmla="*/ 4113720 h 4113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685800" y="4343400"/>
            <a:ext cx="5484600" cy="4113000"/>
          </a:xfrm>
          <a:custGeom>
            <a:avLst/>
            <a:gdLst>
              <a:gd name="textAreaLeft" fmla="*/ 0 w 5484600"/>
              <a:gd name="textAreaRight" fmla="*/ 5485320 w 5484600"/>
              <a:gd name="textAreaTop" fmla="*/ 0 h 4113000"/>
              <a:gd name="textAreaBottom" fmla="*/ 4113720 h 4113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480" cy="3428640"/>
          </a:xfrm>
          <a:prstGeom prst="rect">
            <a:avLst/>
          </a:prstGeom>
          <a:ln w="0">
            <a:noFill/>
          </a:ln>
        </p:spPr>
      </p:sp>
      <p:sp>
        <p:nvSpPr>
          <p:cNvPr id="132" name="Rectangle 279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480" cy="3428640"/>
          </a:xfrm>
          <a:prstGeom prst="rect">
            <a:avLst/>
          </a:prstGeom>
          <a:ln w="0">
            <a:noFill/>
          </a:ln>
        </p:spPr>
      </p:sp>
      <p:sp>
        <p:nvSpPr>
          <p:cNvPr id="134" name="Rectangle 279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480" cy="3428640"/>
          </a:xfrm>
          <a:prstGeom prst="rect">
            <a:avLst/>
          </a:prstGeom>
          <a:ln w="0">
            <a:noFill/>
          </a:ln>
        </p:spPr>
      </p:sp>
      <p:sp>
        <p:nvSpPr>
          <p:cNvPr id="136" name="Rectangle 285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480" cy="3428640"/>
          </a:xfrm>
          <a:prstGeom prst="rect">
            <a:avLst/>
          </a:prstGeom>
          <a:ln w="0">
            <a:noFill/>
          </a:ln>
        </p:spPr>
      </p:sp>
      <p:sp>
        <p:nvSpPr>
          <p:cNvPr id="138" name="Rectangle 285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D6316F1-6820-4D61-A9B3-23A0C679AE51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sldNum" idx="5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3834EC9-913F-4F19-9E3C-D19CD9A76096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ldImg"/>
          </p:nvPr>
        </p:nvSpPr>
        <p:spPr>
          <a:xfrm>
            <a:off x="0" y="81288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A1AB39F-A1D8-46F0-BAF7-3641098DDA99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4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stomShape 1"/>
          <p:cNvSpPr/>
          <p:nvPr/>
        </p:nvSpPr>
        <p:spPr>
          <a:xfrm>
            <a:off x="881640" y="4427640"/>
            <a:ext cx="5111640" cy="423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400" spc="-1" strike="noStrike">
                <a:solidFill>
                  <a:srgbClr val="ffffff"/>
                </a:solidFill>
                <a:latin typeface="Cambria"/>
                <a:ea typeface="DejaVu Sans"/>
              </a:rPr>
              <a:t>Fête de la Pentecôte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24/05/2026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(année A)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9" name="Picture 2" descr="Fête de la Pentecôte - Paroisse Notre Dame Saint Taurin Evreux"/>
          <p:cNvPicPr/>
          <p:nvPr/>
        </p:nvPicPr>
        <p:blipFill>
          <a:blip r:embed="rId1"/>
          <a:stretch/>
        </p:blipFill>
        <p:spPr>
          <a:xfrm>
            <a:off x="167760" y="482400"/>
            <a:ext cx="6521760" cy="423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ZoneTexte 510"/>
          <p:cNvSpPr/>
          <p:nvPr/>
        </p:nvSpPr>
        <p:spPr>
          <a:xfrm>
            <a:off x="144000" y="0"/>
            <a:ext cx="6623640" cy="914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GLORIA: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Refrain : Gloria, gloria,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in excelsis Deo ! (bis)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1. Paix sur la terre aux hommes qu’il aime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te louons, nous te bénissons, nous t’adorons,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te glorifions, nous te rendons grâce pour ton immense gloire,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Dieu, roi du ciel, Dieu le Père tout-puissant.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ZoneTexte 510"/>
          <p:cNvSpPr/>
          <p:nvPr/>
        </p:nvSpPr>
        <p:spPr>
          <a:xfrm>
            <a:off x="144000" y="0"/>
            <a:ext cx="6623640" cy="914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GLORIA: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Refrain : Gloria, gloria,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in excelsis Deo ! (bis)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2. Seigneur, Fils unique, Jésus-Christ,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Dieu, Agneau de Dieu, le fils du Père ;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enlèves les péchés du monde, prends pitié de nous ;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enlèves les péchés du monde, reçois notre prière ;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es assis à la droite du Père, prends pitié de nous.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ZoneTexte 510"/>
          <p:cNvSpPr/>
          <p:nvPr/>
        </p:nvSpPr>
        <p:spPr>
          <a:xfrm>
            <a:off x="144000" y="0"/>
            <a:ext cx="6623640" cy="914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GLORIA: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Refrain : Gloria, gloria,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in excelsis Deo ! (bis)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3. Car toi seul es Saint, toi seul es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Toi seul es le très haut ; Jésus-Christ avec le Saint Esprit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Dans la gloire de Dieu le père, AMEN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ZoneTexte 510"/>
          <p:cNvSpPr/>
          <p:nvPr/>
        </p:nvSpPr>
        <p:spPr>
          <a:xfrm>
            <a:off x="144000" y="0"/>
            <a:ext cx="6623640" cy="914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PSAUME: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Ô SEIGNEUR, ENVOIE TON ESPRIT ; QUI RENOUVELLE LA FACE DE LA TERRE !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1. Bénis le Seigneur, ô mon âme 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mon Dieu, tu es si grand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Quelle profusion dans tes œuvres, Seigneur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la terre s’emplit de tes biens.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2. Tu reprends leur souffle, ils expirent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et retournent à leur poussière.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Tu envoies ton souffle : ils sont créés 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tu renouvelles la face de la terre.</a:t>
            </a:r>
            <a:br>
              <a:rPr sz="2800"/>
            </a:b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3. Gloire au Seigneur à tout jamais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Que Dieu se réjouisse en ses œuvres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Que mon poème lui soit agréable 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moi, je me réjouis dans le Seigneur.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1"/>
          <p:cNvSpPr/>
          <p:nvPr/>
        </p:nvSpPr>
        <p:spPr>
          <a:xfrm>
            <a:off x="368280" y="2124000"/>
            <a:ext cx="61189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0" name="CustomShape 2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CustomShape 3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CustomShape 4"/>
          <p:cNvSpPr/>
          <p:nvPr/>
        </p:nvSpPr>
        <p:spPr>
          <a:xfrm>
            <a:off x="525600" y="2124000"/>
            <a:ext cx="5802840" cy="30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CustomShape 5"/>
          <p:cNvSpPr/>
          <p:nvPr/>
        </p:nvSpPr>
        <p:spPr>
          <a:xfrm>
            <a:off x="331920" y="1692360"/>
            <a:ext cx="6190200" cy="35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ZoneTexte 2"/>
          <p:cNvSpPr/>
          <p:nvPr/>
        </p:nvSpPr>
        <p:spPr>
          <a:xfrm>
            <a:off x="172080" y="684360"/>
            <a:ext cx="6685560" cy="789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fr-BE" sz="4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ACCLAMATION: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Refrain: Alléluia Amen (4x)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 (2x), Alléluia Amen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1. Seigneur ta Parole est chemin vers le ciel, Tu as les paroles de la vie éternelle.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 descr="Pentecôte, le miracle de la communication - Reforme"/>
          <p:cNvPicPr/>
          <p:nvPr/>
        </p:nvPicPr>
        <p:blipFill>
          <a:blip r:embed="rId1"/>
          <a:srcRect l="6428" t="0" r="5001" b="0"/>
          <a:stretch/>
        </p:blipFill>
        <p:spPr>
          <a:xfrm>
            <a:off x="110520" y="1518480"/>
            <a:ext cx="6636600" cy="5599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3336840" y="4344840"/>
            <a:ext cx="1828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257040" y="648000"/>
            <a:ext cx="6341400" cy="850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APÔTRES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Saint-Esprit,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Église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stomShape 1"/>
          <p:cNvSpPr/>
          <p:nvPr/>
        </p:nvSpPr>
        <p:spPr>
          <a:xfrm>
            <a:off x="368280" y="2124000"/>
            <a:ext cx="6119640" cy="455400"/>
          </a:xfrm>
          <a:custGeom>
            <a:avLst/>
            <a:gdLst>
              <a:gd name="textAreaLeft" fmla="*/ 0 w 6119640"/>
              <a:gd name="textAreaRight" fmla="*/ 6120360 w 6119640"/>
              <a:gd name="textAreaTop" fmla="*/ 0 h 455400"/>
              <a:gd name="textAreaBottom" fmla="*/ 45612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1" name="CustomShape 2"/>
          <p:cNvSpPr/>
          <p:nvPr/>
        </p:nvSpPr>
        <p:spPr>
          <a:xfrm>
            <a:off x="404640" y="2268360"/>
            <a:ext cx="6046920" cy="1570320"/>
          </a:xfrm>
          <a:custGeom>
            <a:avLst/>
            <a:gdLst>
              <a:gd name="textAreaLeft" fmla="*/ 0 w 6046920"/>
              <a:gd name="textAreaRight" fmla="*/ 6047640 w 6046920"/>
              <a:gd name="textAreaTop" fmla="*/ 0 h 1570320"/>
              <a:gd name="textAreaBottom" fmla="*/ 1571040 h 157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CustomShape 3"/>
          <p:cNvSpPr/>
          <p:nvPr/>
        </p:nvSpPr>
        <p:spPr>
          <a:xfrm>
            <a:off x="765000" y="2124000"/>
            <a:ext cx="5326200" cy="2682720"/>
          </a:xfrm>
          <a:custGeom>
            <a:avLst/>
            <a:gdLst>
              <a:gd name="textAreaLeft" fmla="*/ 0 w 5326200"/>
              <a:gd name="textAreaRight" fmla="*/ 5326920 w 5326200"/>
              <a:gd name="textAreaTop" fmla="*/ 0 h 2682720"/>
              <a:gd name="textAreaBottom" fmla="*/ 2683440 h 2682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CustomShape 4"/>
          <p:cNvSpPr/>
          <p:nvPr/>
        </p:nvSpPr>
        <p:spPr>
          <a:xfrm>
            <a:off x="0" y="971640"/>
            <a:ext cx="6838560" cy="455400"/>
          </a:xfrm>
          <a:custGeom>
            <a:avLst/>
            <a:gdLst>
              <a:gd name="textAreaLeft" fmla="*/ 0 w 6838560"/>
              <a:gd name="textAreaRight" fmla="*/ 6839280 w 6838560"/>
              <a:gd name="textAreaTop" fmla="*/ 0 h 455400"/>
              <a:gd name="textAreaBottom" fmla="*/ 45612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4" name="CustomShape 5"/>
          <p:cNvSpPr/>
          <p:nvPr/>
        </p:nvSpPr>
        <p:spPr>
          <a:xfrm>
            <a:off x="0" y="-319320"/>
            <a:ext cx="6681600" cy="9782640"/>
          </a:xfrm>
          <a:custGeom>
            <a:avLst/>
            <a:gdLst>
              <a:gd name="textAreaLeft" fmla="*/ 0 w 6681600"/>
              <a:gd name="textAreaRight" fmla="*/ 6681960 w 6681600"/>
              <a:gd name="textAreaTop" fmla="*/ 0 h 9782640"/>
              <a:gd name="textAreaBottom" fmla="*/ 9783360 h 9782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ENTRÉE: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ESPRIT DE DIEU SOUFFLE DE VIE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Refrain:</a:t>
            </a: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Esprit de Dieu, souffle de vie, Esprit de Dieu, souffle de feu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Esprit de Dieu, consolateur, Tu nous sanctifies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1. Viens, Esprit, viens en nos cœurs, Viens, Esprit, nous visiter.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Viens, Esprit, nous vivifier, Viens, nous t'attendons.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9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333360" y="744120"/>
            <a:ext cx="6190920" cy="727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40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Intentions :</a:t>
            </a: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es-ES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Mia Mawué (3x)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es-ES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Sé Sé Sé na midzro,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es-ES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(Mia Mawué),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es-ES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Sé Sé Sé na midzro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es-ES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(Notre Dieu, entends-les (nos prières) pour nous)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CustomShape 4"/>
          <p:cNvSpPr/>
          <p:nvPr/>
        </p:nvSpPr>
        <p:spPr>
          <a:xfrm>
            <a:off x="525600" y="2124000"/>
            <a:ext cx="580392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CustomShape 5"/>
          <p:cNvSpPr/>
          <p:nvPr/>
        </p:nvSpPr>
        <p:spPr>
          <a:xfrm>
            <a:off x="331920" y="1692360"/>
            <a:ext cx="6191280" cy="356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CustomShape 6"/>
          <p:cNvSpPr/>
          <p:nvPr/>
        </p:nvSpPr>
        <p:spPr>
          <a:xfrm>
            <a:off x="3336840" y="4191120"/>
            <a:ext cx="182880" cy="76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-169920" y="180360"/>
            <a:ext cx="7027560" cy="8782920"/>
          </a:xfrm>
          <a:custGeom>
            <a:avLst/>
            <a:gdLst>
              <a:gd name="textAreaLeft" fmla="*/ 0 w 7027560"/>
              <a:gd name="textAreaRight" fmla="*/ 7028280 w 7027560"/>
              <a:gd name="textAreaTop" fmla="*/ 0 h 8782920"/>
              <a:gd name="textAreaBottom" fmla="*/ 8783640 h 87829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OFFERTOIRE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5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4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 :</a:t>
            </a:r>
            <a:r>
              <a:rPr b="1" lang="fr-FR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Voici nos dons Seigneur, fruit du travail de nos mains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1.</a:t>
            </a:r>
            <a:r>
              <a:rPr b="1" lang="fr-FR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	</a:t>
            </a:r>
            <a:r>
              <a:rPr b="1" lang="fr-FR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Nous apportons, Seigneur le pain pétri de nos mains, qui deviendra Ton Corps.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-169920" y="180360"/>
            <a:ext cx="7027560" cy="8782920"/>
          </a:xfrm>
          <a:custGeom>
            <a:avLst/>
            <a:gdLst>
              <a:gd name="textAreaLeft" fmla="*/ 0 w 7027560"/>
              <a:gd name="textAreaRight" fmla="*/ 7028280 w 7027560"/>
              <a:gd name="textAreaTop" fmla="*/ 0 h 8782920"/>
              <a:gd name="textAreaBottom" fmla="*/ 8783640 h 87829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5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5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5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4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 :</a:t>
            </a:r>
            <a:r>
              <a:rPr b="1" lang="fr-FR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Voici nos dons Seigneur, fruit du travail de nos mains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2.</a:t>
            </a:r>
            <a:r>
              <a:rPr b="1" lang="fr-FR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	</a:t>
            </a:r>
            <a:r>
              <a:rPr b="1" lang="fr-FR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Nous apportons, Seigneur le vin pressé de nos mains, qui deviendra Ton Sang.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-169920" y="180360"/>
            <a:ext cx="7027560" cy="8782920"/>
          </a:xfrm>
          <a:custGeom>
            <a:avLst/>
            <a:gdLst>
              <a:gd name="textAreaLeft" fmla="*/ 0 w 7027560"/>
              <a:gd name="textAreaRight" fmla="*/ 7028280 w 7027560"/>
              <a:gd name="textAreaTop" fmla="*/ 0 h 8782920"/>
              <a:gd name="textAreaBottom" fmla="*/ 8783640 h 87829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5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4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 :</a:t>
            </a:r>
            <a:r>
              <a:rPr b="1" lang="fr-FR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Voici nos dons Seigneur, fruit du travail de nos mains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3. Nous apportons, Seigneur nos dons, fruit de nos efforts. Bénis-les dans Ton Cœur.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-169920" y="180360"/>
            <a:ext cx="7027560" cy="8782920"/>
          </a:xfrm>
          <a:custGeom>
            <a:avLst/>
            <a:gdLst>
              <a:gd name="textAreaLeft" fmla="*/ 0 w 7027560"/>
              <a:gd name="textAreaRight" fmla="*/ 7028280 w 7027560"/>
              <a:gd name="textAreaTop" fmla="*/ 0 h 8782920"/>
              <a:gd name="textAreaBottom" fmla="*/ 8783640 h 87829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5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4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 :</a:t>
            </a:r>
            <a:r>
              <a:rPr b="1" lang="fr-FR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Voici nos dons Seigneur, fruit du travail de nos mains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4. Nous apportons, Seigneur nos vies, blessés par le mal. Donne-nous la paix, la joie.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-169920" y="180360"/>
            <a:ext cx="7027560" cy="8782920"/>
          </a:xfrm>
          <a:custGeom>
            <a:avLst/>
            <a:gdLst>
              <a:gd name="textAreaLeft" fmla="*/ 0 w 7027560"/>
              <a:gd name="textAreaRight" fmla="*/ 7028280 w 7027560"/>
              <a:gd name="textAreaTop" fmla="*/ 0 h 8782920"/>
              <a:gd name="textAreaBottom" fmla="*/ 8783640 h 87829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5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5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5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5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5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4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 :</a:t>
            </a:r>
            <a:r>
              <a:rPr b="1" lang="fr-FR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Voici nos dons Seigneur, fruit du travail de nos mains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marL="342720" indent="-33948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26640" y="0"/>
            <a:ext cx="6804360" cy="914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4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SANCTUS (</a:t>
            </a:r>
            <a:r>
              <a:rPr b="1" lang="fr-FR" sz="3200" spc="-1" strike="noStrike">
                <a:solidFill>
                  <a:schemeClr val="lt2"/>
                </a:solidFill>
                <a:latin typeface="Arial"/>
                <a:ea typeface="DejaVu Sans"/>
              </a:rPr>
              <a:t>Mosantu eyo (SOL)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R: Yemba Mosantu. [Tous] : Mosantu e o (3x). Mosantu ô likolo (2x)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743040" indent="-743040" algn="ctr" defTabSz="914400">
              <a:lnSpc>
                <a:spcPct val="100000"/>
              </a:lnSpc>
              <a:buClr>
                <a:srgbClr val="ffffff"/>
              </a:buClr>
              <a:buFont typeface="OpenSymbol"/>
              <a:buAutoNum type="arabicPeriod"/>
            </a:pPr>
            <a:r>
              <a:rPr b="0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Ebele ya ba Yuda,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bakomi komituna,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oyo nde nani ? Mosantu ô likolo. </a:t>
            </a:r>
            <a:r>
              <a:rPr b="0" i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[Basse] : </a:t>
            </a:r>
            <a:r>
              <a:rPr b="0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Yo nde mosantu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 </a:t>
            </a:r>
            <a:r>
              <a:rPr b="0" i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(Plusieurs juifs et pharisiens de demandèrent : Qui est Celui-ci ?)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0" y="0"/>
            <a:ext cx="6857640" cy="914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2. Ebele ya ba profeta,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bakomi komituna,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oyo nde nani ? Mosantu ô likolo. </a:t>
            </a:r>
            <a:r>
              <a:rPr b="0" i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[Basse] : </a:t>
            </a:r>
            <a:r>
              <a:rPr b="0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Yo nde mosantu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i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(Les prophètes s’interrogèrent : Qui est Celui-Ci ?)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stomShape 1"/>
          <p:cNvSpPr/>
          <p:nvPr/>
        </p:nvSpPr>
        <p:spPr>
          <a:xfrm>
            <a:off x="368280" y="2124000"/>
            <a:ext cx="6119640" cy="455400"/>
          </a:xfrm>
          <a:custGeom>
            <a:avLst/>
            <a:gdLst>
              <a:gd name="textAreaLeft" fmla="*/ 0 w 6119640"/>
              <a:gd name="textAreaRight" fmla="*/ 6120360 w 6119640"/>
              <a:gd name="textAreaTop" fmla="*/ 0 h 455400"/>
              <a:gd name="textAreaBottom" fmla="*/ 45612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6" name="CustomShape 2"/>
          <p:cNvSpPr/>
          <p:nvPr/>
        </p:nvSpPr>
        <p:spPr>
          <a:xfrm>
            <a:off x="404640" y="2268360"/>
            <a:ext cx="6046920" cy="1570320"/>
          </a:xfrm>
          <a:custGeom>
            <a:avLst/>
            <a:gdLst>
              <a:gd name="textAreaLeft" fmla="*/ 0 w 6046920"/>
              <a:gd name="textAreaRight" fmla="*/ 6047640 w 6046920"/>
              <a:gd name="textAreaTop" fmla="*/ 0 h 1570320"/>
              <a:gd name="textAreaBottom" fmla="*/ 1571040 h 157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CustomShape 3"/>
          <p:cNvSpPr/>
          <p:nvPr/>
        </p:nvSpPr>
        <p:spPr>
          <a:xfrm>
            <a:off x="765000" y="2124000"/>
            <a:ext cx="5326200" cy="2682720"/>
          </a:xfrm>
          <a:custGeom>
            <a:avLst/>
            <a:gdLst>
              <a:gd name="textAreaLeft" fmla="*/ 0 w 5326200"/>
              <a:gd name="textAreaRight" fmla="*/ 5326920 w 5326200"/>
              <a:gd name="textAreaTop" fmla="*/ 0 h 2682720"/>
              <a:gd name="textAreaBottom" fmla="*/ 2683440 h 2682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CustomShape 4"/>
          <p:cNvSpPr/>
          <p:nvPr/>
        </p:nvSpPr>
        <p:spPr>
          <a:xfrm>
            <a:off x="0" y="971640"/>
            <a:ext cx="6838560" cy="455400"/>
          </a:xfrm>
          <a:custGeom>
            <a:avLst/>
            <a:gdLst>
              <a:gd name="textAreaLeft" fmla="*/ 0 w 6838560"/>
              <a:gd name="textAreaRight" fmla="*/ 6839280 w 6838560"/>
              <a:gd name="textAreaTop" fmla="*/ 0 h 455400"/>
              <a:gd name="textAreaBottom" fmla="*/ 45612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9" name="CustomShape 5"/>
          <p:cNvSpPr/>
          <p:nvPr/>
        </p:nvSpPr>
        <p:spPr>
          <a:xfrm>
            <a:off x="0" y="-319320"/>
            <a:ext cx="6681600" cy="9782640"/>
          </a:xfrm>
          <a:custGeom>
            <a:avLst/>
            <a:gdLst>
              <a:gd name="textAreaLeft" fmla="*/ 0 w 6681600"/>
              <a:gd name="textAreaRight" fmla="*/ 6681960 w 6681600"/>
              <a:gd name="textAreaTop" fmla="*/ 0 h 9782640"/>
              <a:gd name="textAreaBottom" fmla="*/ 9783360 h 9782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Refrain:</a:t>
            </a: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Esprit de Dieu, souffle de vie, Esprit de Dieu, souffle de feu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Esprit de Dieu, consolateur, Tu nous sanctifies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2. Viens, Esprit de Sainteté, Viens, Esprit de vérité.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Viens, Esprit de charité, Viens, nous t'attendons.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9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ZoneTexte 6"/>
          <p:cNvSpPr/>
          <p:nvPr/>
        </p:nvSpPr>
        <p:spPr>
          <a:xfrm>
            <a:off x="277560" y="734760"/>
            <a:ext cx="6400440" cy="740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3. Ô likolo ba koyemba,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na nse mpe toko yemba, mpo to kumisa,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Ozana ô likolo.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i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[Basse] : </a:t>
            </a:r>
            <a:r>
              <a:rPr b="0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yemba Ozana.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 </a:t>
            </a:r>
            <a:r>
              <a:rPr b="0" i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(Au Ciel et sur la terre, nous chantons Hosanna au plus haut des Cieux)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Refrain 2 : Ozana e e(3x) Ozana ô likolo (2x)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43"/>
          <p:cNvSpPr/>
          <p:nvPr/>
        </p:nvSpPr>
        <p:spPr>
          <a:xfrm>
            <a:off x="3336840" y="4191120"/>
            <a:ext cx="176760" cy="75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94" name="Image 2" descr=""/>
          <p:cNvPicPr/>
          <p:nvPr/>
        </p:nvPicPr>
        <p:blipFill>
          <a:blip r:embed="rId1"/>
          <a:stretch/>
        </p:blipFill>
        <p:spPr>
          <a:xfrm>
            <a:off x="0" y="1101600"/>
            <a:ext cx="6850800" cy="6968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6"/>
          <p:cNvSpPr/>
          <p:nvPr/>
        </p:nvSpPr>
        <p:spPr>
          <a:xfrm>
            <a:off x="432000" y="360000"/>
            <a:ext cx="6190200" cy="83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fr-BE" sz="4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FR" sz="4000" spc="-1" strike="noStrike">
                <a:solidFill>
                  <a:schemeClr val="lt2"/>
                </a:solidFill>
                <a:latin typeface="Arial"/>
                <a:ea typeface="DejaVu Sans"/>
              </a:rPr>
              <a:t>Gloire à toi qui étais mort, Gloire à toi, Jésus</a:t>
            </a:r>
            <a:br>
              <a:rPr sz="4000"/>
            </a:br>
            <a:r>
              <a:rPr b="1" i="1" lang="fr-FR" sz="4000" spc="-1" strike="noStrike">
                <a:solidFill>
                  <a:schemeClr val="lt2"/>
                </a:solidFill>
                <a:latin typeface="Arial"/>
                <a:ea typeface="DejaVu Sans"/>
              </a:rPr>
              <a:t>Gloire à toi qui es vivant, Gloire à toi</a:t>
            </a:r>
            <a:br>
              <a:rPr sz="4000"/>
            </a:br>
            <a:r>
              <a:rPr b="1" i="1" lang="fr-FR" sz="4000" spc="-1" strike="noStrike">
                <a:solidFill>
                  <a:schemeClr val="lt2"/>
                </a:solidFill>
                <a:latin typeface="Arial"/>
                <a:ea typeface="DejaVu Sans"/>
              </a:rPr>
              <a:t>Gloire à toi ressuscité,</a:t>
            </a:r>
            <a:br>
              <a:rPr sz="4000"/>
            </a:br>
            <a:r>
              <a:rPr b="1" i="1" lang="fr-FR" sz="4000" spc="-1" strike="noStrike">
                <a:solidFill>
                  <a:schemeClr val="lt2"/>
                </a:solidFill>
                <a:latin typeface="Arial"/>
                <a:ea typeface="DejaVu Sans"/>
              </a:rPr>
              <a:t>Viens revivre en nous</a:t>
            </a:r>
            <a:br>
              <a:rPr sz="4000"/>
            </a:br>
            <a:r>
              <a:rPr b="1" i="1" lang="fr-FR" sz="4000" spc="-1" strike="noStrike">
                <a:solidFill>
                  <a:schemeClr val="lt2"/>
                </a:solidFill>
                <a:latin typeface="Arial"/>
                <a:ea typeface="DejaVu Sans"/>
              </a:rPr>
              <a:t>Aujourd’hui et jusqu’au jour dernier.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3336840" y="3714840"/>
            <a:ext cx="1828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3304800" y="2717640"/>
            <a:ext cx="24696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8" name="Image 543" descr=""/>
          <p:cNvPicPr/>
          <p:nvPr/>
        </p:nvPicPr>
        <p:blipFill>
          <a:blip r:embed="rId1"/>
          <a:stretch/>
        </p:blipFill>
        <p:spPr>
          <a:xfrm>
            <a:off x="-78120" y="-144000"/>
            <a:ext cx="6935760" cy="9825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2640" cy="286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233"/>
          <p:cNvSpPr/>
          <p:nvPr/>
        </p:nvSpPr>
        <p:spPr>
          <a:xfrm>
            <a:off x="317160" y="132120"/>
            <a:ext cx="6408360" cy="740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AGNUS DEI: Ova Ndombe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1.Ova ndombe mu njam be nti tui moi bè mè bolo bato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Mboa mboa  mboa we nga bè é hangwé o (x2)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2.Ova ndombe mu njam be nti tui moi bè mè bolo bato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Mboa mboa  mboa we nga bè é hangwé o (x2)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233"/>
          <p:cNvSpPr/>
          <p:nvPr/>
        </p:nvSpPr>
        <p:spPr>
          <a:xfrm>
            <a:off x="317160" y="132120"/>
            <a:ext cx="6408360" cy="46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AGNUS DEI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3.Ova ndombe mu njam be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nti tui moi bè mè bolo bato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Vèhè vèhè vèhè we ngè ngè hangwé o (x2)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368280" y="2124000"/>
            <a:ext cx="61189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CustomShape 3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CustomShape 4"/>
          <p:cNvSpPr/>
          <p:nvPr/>
        </p:nvSpPr>
        <p:spPr>
          <a:xfrm>
            <a:off x="525600" y="2124000"/>
            <a:ext cx="5802840" cy="30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CustomShape 5"/>
          <p:cNvSpPr/>
          <p:nvPr/>
        </p:nvSpPr>
        <p:spPr>
          <a:xfrm>
            <a:off x="331920" y="1692360"/>
            <a:ext cx="6190200" cy="35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CustomShape 6"/>
          <p:cNvSpPr/>
          <p:nvPr/>
        </p:nvSpPr>
        <p:spPr>
          <a:xfrm>
            <a:off x="3336840" y="4191120"/>
            <a:ext cx="181800" cy="75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108" name="Picture 2" descr="Symbole de chalice de la première : image vectorielle de stock (libre de  droits) 591443795 | Shutterstock"/>
          <p:cNvPicPr/>
          <p:nvPr/>
        </p:nvPicPr>
        <p:blipFill>
          <a:blip r:embed="rId1"/>
          <a:srcRect l="0" t="0" r="0" b="8207"/>
          <a:stretch/>
        </p:blipFill>
        <p:spPr>
          <a:xfrm>
            <a:off x="0" y="0"/>
            <a:ext cx="6973560" cy="914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ZoneTexte 4"/>
          <p:cNvSpPr/>
          <p:nvPr/>
        </p:nvSpPr>
        <p:spPr>
          <a:xfrm>
            <a:off x="0" y="0"/>
            <a:ext cx="6857640" cy="801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i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Communion : (Mi bémol)</a:t>
            </a:r>
            <a:br>
              <a:rPr sz="4000"/>
            </a:b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Refrain : Devenez ce que vous recevez, Devenez le corps du Christ. Devenez ce que vous recevez, Vous êtes le corps du Christ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chemeClr val="lt1"/>
                </a:solidFill>
                <a:latin typeface="Cambria"/>
                <a:ea typeface="Cambria"/>
              </a:rPr>
              <a:t>1. </a:t>
            </a:r>
            <a:r>
              <a:rPr b="0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Baptisés en un seul Esprit, nous ne formons tous qu'un seul corps ;</a:t>
            </a:r>
            <a:br>
              <a:rPr sz="4000"/>
            </a:br>
            <a:r>
              <a:rPr b="0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Abreuvés de l'unique Esprit, nous n'avons qu'un seul Dieu et Père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368280" y="2124000"/>
            <a:ext cx="6119640" cy="455400"/>
          </a:xfrm>
          <a:custGeom>
            <a:avLst/>
            <a:gdLst>
              <a:gd name="textAreaLeft" fmla="*/ 0 w 6119640"/>
              <a:gd name="textAreaRight" fmla="*/ 6120360 w 6119640"/>
              <a:gd name="textAreaTop" fmla="*/ 0 h 455400"/>
              <a:gd name="textAreaBottom" fmla="*/ 45612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1" name="CustomShape 2"/>
          <p:cNvSpPr/>
          <p:nvPr/>
        </p:nvSpPr>
        <p:spPr>
          <a:xfrm>
            <a:off x="404640" y="2268360"/>
            <a:ext cx="6046920" cy="1570320"/>
          </a:xfrm>
          <a:custGeom>
            <a:avLst/>
            <a:gdLst>
              <a:gd name="textAreaLeft" fmla="*/ 0 w 6046920"/>
              <a:gd name="textAreaRight" fmla="*/ 6047640 w 6046920"/>
              <a:gd name="textAreaTop" fmla="*/ 0 h 1570320"/>
              <a:gd name="textAreaBottom" fmla="*/ 1571040 h 157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CustomShape 3"/>
          <p:cNvSpPr/>
          <p:nvPr/>
        </p:nvSpPr>
        <p:spPr>
          <a:xfrm>
            <a:off x="765000" y="2124000"/>
            <a:ext cx="5326200" cy="2682720"/>
          </a:xfrm>
          <a:custGeom>
            <a:avLst/>
            <a:gdLst>
              <a:gd name="textAreaLeft" fmla="*/ 0 w 5326200"/>
              <a:gd name="textAreaRight" fmla="*/ 5326920 w 5326200"/>
              <a:gd name="textAreaTop" fmla="*/ 0 h 2682720"/>
              <a:gd name="textAreaBottom" fmla="*/ 2683440 h 2682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CustomShape 4"/>
          <p:cNvSpPr/>
          <p:nvPr/>
        </p:nvSpPr>
        <p:spPr>
          <a:xfrm>
            <a:off x="0" y="971640"/>
            <a:ext cx="6838560" cy="455400"/>
          </a:xfrm>
          <a:custGeom>
            <a:avLst/>
            <a:gdLst>
              <a:gd name="textAreaLeft" fmla="*/ 0 w 6838560"/>
              <a:gd name="textAreaRight" fmla="*/ 6839280 w 6838560"/>
              <a:gd name="textAreaTop" fmla="*/ 0 h 455400"/>
              <a:gd name="textAreaBottom" fmla="*/ 45612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4" name="CustomShape 5"/>
          <p:cNvSpPr/>
          <p:nvPr/>
        </p:nvSpPr>
        <p:spPr>
          <a:xfrm>
            <a:off x="0" y="-319320"/>
            <a:ext cx="6681600" cy="9782640"/>
          </a:xfrm>
          <a:custGeom>
            <a:avLst/>
            <a:gdLst>
              <a:gd name="textAreaLeft" fmla="*/ 0 w 6681600"/>
              <a:gd name="textAreaRight" fmla="*/ 6681960 w 6681600"/>
              <a:gd name="textAreaTop" fmla="*/ 0 h 9782640"/>
              <a:gd name="textAreaBottom" fmla="*/ 9783360 h 9782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Refrain:</a:t>
            </a: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Esprit de Dieu, souffle de vie, Esprit de Dieu, souffle de feu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Esprit de Dieu, consolateur, Tu nous sanctifies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3. Viens, Esprit, nous rassembler, Viens, Esprit, nous embraser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Viens, Esprit, nous recréer, Viens, nous t'attendons.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9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ZoneTexte 4"/>
          <p:cNvSpPr/>
          <p:nvPr/>
        </p:nvSpPr>
        <p:spPr>
          <a:xfrm>
            <a:off x="0" y="0"/>
            <a:ext cx="6857640" cy="959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2.Rassasiés par le pain de vie, nous n'avons qu'un cœur et qu'une âme ;</a:t>
            </a:r>
            <a:br>
              <a:rPr sz="4000"/>
            </a:br>
            <a:r>
              <a:rPr b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Fortifiés par l'amour du Christ, nous pouvons aimer comme il aime.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3.Purifiés par le sang du Christ, et réconciliés avec Dieu ;</a:t>
            </a:r>
            <a:br>
              <a:rPr sz="4000"/>
            </a:br>
            <a:r>
              <a:rPr b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Sanctifiés par la vie du Christ, nous goûtons la joie du royaume</a:t>
            </a:r>
            <a:r>
              <a:rPr b="1" lang="fr-FR" sz="1800" spc="-1" strike="noStrike">
                <a:solidFill>
                  <a:schemeClr val="dk1"/>
                </a:solidFill>
                <a:latin typeface="Arial"/>
                <a:ea typeface="DejaVu Sans"/>
              </a:rPr>
              <a:t>.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/>
          </p:nvPr>
        </p:nvSpPr>
        <p:spPr>
          <a:xfrm>
            <a:off x="331920" y="287280"/>
            <a:ext cx="6525720" cy="8856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3840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4.</a:t>
            </a:r>
            <a:r>
              <a:rPr b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Rassemblés à la même table, Nous formons un peuple nouveau ;</a:t>
            </a:r>
            <a:br>
              <a:rPr sz="4000"/>
            </a:br>
            <a:r>
              <a:rPr b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Bienheureux sont les invités, Au festin des Noces éternelles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343080" indent="-33840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5.Appelés par Dieu notre Père, A devenir saints comme lui,</a:t>
            </a:r>
            <a:br>
              <a:rPr sz="4000"/>
            </a:br>
            <a:r>
              <a:rPr b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Nous avons revêtu le Christ, Nous portons la robe nuptiale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343080" indent="-33840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fr-FR" sz="4000" spc="-1" strike="noStrike">
                <a:solidFill>
                  <a:schemeClr val="lt1"/>
                </a:solidFill>
                <a:latin typeface="Cambria"/>
                <a:ea typeface="Cambria"/>
              </a:rPr>
              <a:t> 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343080" indent="-33840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FR" sz="4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/>
          </p:nvPr>
        </p:nvSpPr>
        <p:spPr>
          <a:xfrm>
            <a:off x="331920" y="287280"/>
            <a:ext cx="6525720" cy="8856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3840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FR" sz="2400" spc="-1" strike="noStrike">
              <a:solidFill>
                <a:schemeClr val="dk1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6</a:t>
            </a:r>
            <a:r>
              <a:rPr b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. Envoyés par l'Esprit de Dieu, Et comblés de dons spirituels</a:t>
            </a:r>
            <a:br>
              <a:rPr sz="4000"/>
            </a:br>
            <a:r>
              <a:rPr b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Nous marchons dans l'amour du Christ, Annonçant la bonne Nouvelle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343080" indent="-33840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7.Rendons gloire à Dieu notre Père, Par Jésus son Fils bien aimé</a:t>
            </a:r>
            <a:br>
              <a:rPr sz="4000"/>
            </a:br>
            <a:r>
              <a:rPr b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Dans l'Esprit, notre communion, qui fait toute chose nouvelle.</a:t>
            </a:r>
            <a:endParaRPr b="0" lang="fr-FR" sz="4000" spc="-1" strike="noStrike">
              <a:solidFill>
                <a:schemeClr val="dk1"/>
              </a:solidFill>
              <a:latin typeface="Arial"/>
            </a:endParaRPr>
          </a:p>
          <a:p>
            <a:pPr marL="343080" indent="-338400" algn="ctr" defTabSz="914400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FR" sz="4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2" descr="L'Eternel marchera lui-même devant toi, il sera lui-même avec toi. Il ne… Deutéronome 31:8"/>
          <p:cNvPicPr/>
          <p:nvPr/>
        </p:nvPicPr>
        <p:blipFill>
          <a:blip r:embed="rId1"/>
          <a:stretch/>
        </p:blipFill>
        <p:spPr>
          <a:xfrm>
            <a:off x="0" y="2306520"/>
            <a:ext cx="6857640" cy="4830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46"/>
          <p:cNvSpPr/>
          <p:nvPr/>
        </p:nvSpPr>
        <p:spPr>
          <a:xfrm>
            <a:off x="155520" y="0"/>
            <a:ext cx="6702120" cy="900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Le grand jour s’est levé (Si bémol)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1. Le grand jour s’est levé, Dieu nous a visité : Voici des temps nouveaux, chantons gloire à l’Agneau !</a:t>
            </a:r>
            <a:br>
              <a:rPr sz="4000"/>
            </a:br>
            <a:r>
              <a:rPr b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Nous recevons du Christ ce qu’il avait promis ; Le Saint-Esprit est là.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46"/>
          <p:cNvSpPr/>
          <p:nvPr/>
        </p:nvSpPr>
        <p:spPr>
          <a:xfrm>
            <a:off x="155520" y="0"/>
            <a:ext cx="6702120" cy="900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i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Refrain : Le Saint-Esprit est là, le Saint-Esprit est là</a:t>
            </a:r>
            <a:br>
              <a:rPr sz="4000"/>
            </a:br>
            <a:r>
              <a:rPr b="1" i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La mort a disparu, Dieu donne un plein salut,</a:t>
            </a:r>
            <a:br>
              <a:rPr sz="4000"/>
            </a:br>
            <a:r>
              <a:rPr b="1" i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Et sur le monde entier, Le grand jour s’est levé : Le Saint-Esprit est là.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2.L’obscurité s’enfuit, La lumière a jailli, chassée des cœurs troublés, toute incrédulité ;</a:t>
            </a:r>
            <a:br>
              <a:rPr sz="4000"/>
            </a:br>
            <a:r>
              <a:rPr b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Car Christ, le Roi des rois, répand l’Esprit de foi : Le Saint-Esprit est là.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46"/>
          <p:cNvSpPr/>
          <p:nvPr/>
        </p:nvSpPr>
        <p:spPr>
          <a:xfrm>
            <a:off x="155520" y="0"/>
            <a:ext cx="6702120" cy="900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1" i="1" lang="fr-FR" sz="3600" spc="-1" strike="noStrike">
              <a:solidFill>
                <a:srgbClr val="ffffff"/>
              </a:solidFill>
              <a:latin typeface="Cambria"/>
              <a:ea typeface="Cambria"/>
            </a:endParaRPr>
          </a:p>
        </p:txBody>
      </p:sp>
      <p:sp>
        <p:nvSpPr>
          <p:cNvPr id="117" name="ZoneTexte 2"/>
          <p:cNvSpPr/>
          <p:nvPr/>
        </p:nvSpPr>
        <p:spPr>
          <a:xfrm>
            <a:off x="155520" y="137880"/>
            <a:ext cx="6702120" cy="931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r>
              <a:rPr b="0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3.Le grand consolateur vient remplir tous les cœurs, L’Esprit de vérité</a:t>
            </a:r>
            <a:br>
              <a:rPr sz="4000"/>
            </a:br>
            <a:r>
              <a:rPr b="0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Nous met en liberté ; Il ouvre les prisons, Répand la guérison ; Le Saint-Esprit est là.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r>
              <a:rPr b="0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4.Que tous les rachetés chantent leur liberté : Christ a tout accompli</a:t>
            </a:r>
            <a:br>
              <a:rPr sz="4000"/>
            </a:br>
            <a:r>
              <a:rPr b="0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Il a donné l’Esprit ! Voyez trembler l’enfer car dans tout l’univers : Le Saint-Esprit est là.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ZoneTexte 2"/>
          <p:cNvSpPr/>
          <p:nvPr/>
        </p:nvSpPr>
        <p:spPr>
          <a:xfrm>
            <a:off x="130680" y="130680"/>
            <a:ext cx="6514920" cy="681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r>
              <a:rPr b="1" lang="fr-FR" sz="4000" spc="-1" strike="noStrike" u="sng">
                <a:solidFill>
                  <a:schemeClr val="lt2"/>
                </a:solidFill>
                <a:uFillTx/>
                <a:latin typeface="Cambria"/>
                <a:ea typeface="Cambria"/>
              </a:rPr>
              <a:t>Chant d’envoi :</a:t>
            </a:r>
            <a:r>
              <a:rPr b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457200" algn="ctr" defTabSz="914400">
              <a:lnSpc>
                <a:spcPct val="107000"/>
              </a:lnSpc>
              <a:spcAft>
                <a:spcPts val="799"/>
              </a:spcAft>
            </a:pPr>
            <a:r>
              <a:rPr b="1" lang="fr-FR" sz="4000" spc="-1" strike="noStrike" u="sng">
                <a:solidFill>
                  <a:schemeClr val="lt2"/>
                </a:solidFill>
                <a:uFillTx/>
                <a:latin typeface="Cambria"/>
                <a:ea typeface="Cambria"/>
              </a:rPr>
              <a:t>Chant 1 :</a:t>
            </a:r>
            <a:r>
              <a:rPr b="1" i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 Gloire à toi je veux chanter pour toi (Fa)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r>
              <a:rPr b="1" i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Refrain : Gloire à Toi, je veux chanter pour toi, Esprit de feu, Seigneur, </a:t>
            </a:r>
            <a:br>
              <a:rPr sz="4000"/>
            </a:br>
            <a:r>
              <a:rPr b="1" i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Louange à Toi, tu emplis l’univers, Gloire à Toi, Alléluia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ZoneTexte 2"/>
          <p:cNvSpPr/>
          <p:nvPr/>
        </p:nvSpPr>
        <p:spPr>
          <a:xfrm>
            <a:off x="0" y="0"/>
            <a:ext cx="6857640" cy="864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r>
              <a:rPr b="1" lang="fr-FR" sz="3600" spc="-1" strike="noStrike">
                <a:solidFill>
                  <a:schemeClr val="lt2"/>
                </a:solidFill>
                <a:latin typeface="Cambria"/>
                <a:ea typeface="Cambria"/>
              </a:rPr>
              <a:t>1 – Esprit-Saint, envoie du haut du ciel, un rayon de ta lumière,</a:t>
            </a:r>
            <a:br>
              <a:rPr sz="3600"/>
            </a:br>
            <a:r>
              <a:rPr b="1" lang="fr-FR" sz="3600" spc="-1" strike="noStrike">
                <a:solidFill>
                  <a:schemeClr val="lt2"/>
                </a:solidFill>
                <a:latin typeface="Cambria"/>
                <a:ea typeface="Cambria"/>
              </a:rPr>
              <a:t>Viens en moi, Seigneur, ô viens me visiter, Mon cœur est prêt, mon cœur est prêt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r>
              <a:rPr b="1" lang="fr-FR" sz="3600" spc="-1" strike="noStrike">
                <a:solidFill>
                  <a:schemeClr val="lt2"/>
                </a:solidFill>
                <a:latin typeface="Cambria"/>
                <a:ea typeface="Cambria"/>
              </a:rPr>
              <a:t>2.Esprit-Saint, Toi le don du Très-Haut, Souverain Consolateur,</a:t>
            </a:r>
            <a:br>
              <a:rPr sz="3600"/>
            </a:br>
            <a:r>
              <a:rPr b="1" lang="fr-FR" sz="3600" spc="-1" strike="noStrike">
                <a:solidFill>
                  <a:schemeClr val="lt2"/>
                </a:solidFill>
                <a:latin typeface="Cambria"/>
                <a:ea typeface="Cambria"/>
              </a:rPr>
              <a:t>Viens guérir ô Dieu tout ce qui est blessé, Mon cœur est prêt, mon cœur est prêt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7000"/>
              </a:lnSpc>
              <a:spcAft>
                <a:spcPts val="799"/>
              </a:spcAft>
            </a:pPr>
            <a:r>
              <a:rPr b="1" i="1" lang="fr-FR" sz="1000" spc="-1" strike="noStrike">
                <a:solidFill>
                  <a:schemeClr val="dk1"/>
                </a:solidFill>
                <a:latin typeface="Garamond"/>
                <a:ea typeface="Calibri"/>
              </a:rPr>
              <a:t> </a:t>
            </a:r>
            <a:endParaRPr b="0" lang="fr-BE" sz="1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368280" y="2124000"/>
            <a:ext cx="6119640" cy="455400"/>
          </a:xfrm>
          <a:custGeom>
            <a:avLst/>
            <a:gdLst>
              <a:gd name="textAreaLeft" fmla="*/ 0 w 6119640"/>
              <a:gd name="textAreaRight" fmla="*/ 6120360 w 6119640"/>
              <a:gd name="textAreaTop" fmla="*/ 0 h 455400"/>
              <a:gd name="textAreaBottom" fmla="*/ 45612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404640" y="2268360"/>
            <a:ext cx="6046920" cy="1570320"/>
          </a:xfrm>
          <a:custGeom>
            <a:avLst/>
            <a:gdLst>
              <a:gd name="textAreaLeft" fmla="*/ 0 w 6046920"/>
              <a:gd name="textAreaRight" fmla="*/ 6047640 w 6046920"/>
              <a:gd name="textAreaTop" fmla="*/ 0 h 1570320"/>
              <a:gd name="textAreaBottom" fmla="*/ 1571040 h 157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CustomShape 3"/>
          <p:cNvSpPr/>
          <p:nvPr/>
        </p:nvSpPr>
        <p:spPr>
          <a:xfrm>
            <a:off x="765000" y="2124000"/>
            <a:ext cx="5326200" cy="2682720"/>
          </a:xfrm>
          <a:custGeom>
            <a:avLst/>
            <a:gdLst>
              <a:gd name="textAreaLeft" fmla="*/ 0 w 5326200"/>
              <a:gd name="textAreaRight" fmla="*/ 5326920 w 5326200"/>
              <a:gd name="textAreaTop" fmla="*/ 0 h 2682720"/>
              <a:gd name="textAreaBottom" fmla="*/ 2683440 h 2682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CustomShape 4"/>
          <p:cNvSpPr/>
          <p:nvPr/>
        </p:nvSpPr>
        <p:spPr>
          <a:xfrm>
            <a:off x="0" y="971640"/>
            <a:ext cx="6838560" cy="455400"/>
          </a:xfrm>
          <a:custGeom>
            <a:avLst/>
            <a:gdLst>
              <a:gd name="textAreaLeft" fmla="*/ 0 w 6838560"/>
              <a:gd name="textAreaRight" fmla="*/ 6839280 w 6838560"/>
              <a:gd name="textAreaTop" fmla="*/ 0 h 455400"/>
              <a:gd name="textAreaBottom" fmla="*/ 45612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9" name="CustomShape 5"/>
          <p:cNvSpPr/>
          <p:nvPr/>
        </p:nvSpPr>
        <p:spPr>
          <a:xfrm>
            <a:off x="0" y="-319320"/>
            <a:ext cx="6681600" cy="9782640"/>
          </a:xfrm>
          <a:custGeom>
            <a:avLst/>
            <a:gdLst>
              <a:gd name="textAreaLeft" fmla="*/ 0 w 6681600"/>
              <a:gd name="textAreaRight" fmla="*/ 6681960 w 6681600"/>
              <a:gd name="textAreaTop" fmla="*/ 0 h 9782640"/>
              <a:gd name="textAreaBottom" fmla="*/ 9783360 h 9782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Refrain:</a:t>
            </a: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Esprit de Dieu, souffle de vie, Esprit de Dieu, souffle de feu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Esprit de Dieu, consolateur, Tu nous sanctifies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9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ZoneTexte 2"/>
          <p:cNvSpPr/>
          <p:nvPr/>
        </p:nvSpPr>
        <p:spPr>
          <a:xfrm>
            <a:off x="0" y="0"/>
            <a:ext cx="6857640" cy="803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r>
              <a:rPr b="0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3 – Esprit-Saint, viens purifier ma vie, Lave ce qui est souillé.</a:t>
            </a:r>
            <a:br>
              <a:rPr sz="4000"/>
            </a:br>
            <a:r>
              <a:rPr b="0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Rends droit mon chemin garde-moi du péché, Mon cœur est prêt, mon cœur est prêt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4 – Esprit-Saint, brasier de charité, Viens changer mon cœur de pierre. Brûle-moi d’amour, toi l’Esprit d’unité, Mon cœur est prêt , mon cœur est prêt </a:t>
            </a:r>
            <a:r>
              <a:rPr b="0" lang="fr-FR" sz="1800" spc="-1" strike="noStrike">
                <a:solidFill>
                  <a:schemeClr val="dk1"/>
                </a:solidFill>
                <a:latin typeface="Garamond"/>
                <a:ea typeface="Calibri"/>
              </a:rPr>
              <a:t>..</a:t>
            </a:r>
            <a:br>
              <a:rPr sz="1800"/>
            </a:b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ZoneTexte 2"/>
          <p:cNvSpPr/>
          <p:nvPr/>
        </p:nvSpPr>
        <p:spPr>
          <a:xfrm>
            <a:off x="0" y="0"/>
            <a:ext cx="6857640" cy="740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Sortie: L’esprit saint, le consolateur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1.L’Esprit Saint le consolateur est parmi nous ce jour, accourez vous qui l’attendez , il est venu pour nous sauver de nos difficultés, accourez ne tardez pas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ZoneTexte 2"/>
          <p:cNvSpPr/>
          <p:nvPr/>
        </p:nvSpPr>
        <p:spPr>
          <a:xfrm>
            <a:off x="0" y="195840"/>
            <a:ext cx="6237000" cy="862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R: Il est là , vraiment là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Il est vraiment là, l’Esprit Saint de Dieu, la crainte a disparu du cœur des témoins de Jésus, venez venez les écouter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4000" spc="-1" strike="noStrike">
                <a:solidFill>
                  <a:schemeClr val="lt2"/>
                </a:solidFill>
                <a:latin typeface="Cambria"/>
                <a:ea typeface="Cambria"/>
              </a:rPr>
              <a:t>2. Sur toute chair, en ces temps je répandrai mon esprit, vos filles prophétiseront tandis que vos garçons seront animés de vision, vos vieillards de songes vrais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 descr="semaine"/>
          <p:cNvPicPr/>
          <p:nvPr/>
        </p:nvPicPr>
        <p:blipFill>
          <a:blip r:embed="rId1"/>
          <a:stretch/>
        </p:blipFill>
        <p:spPr>
          <a:xfrm>
            <a:off x="7920" y="1596960"/>
            <a:ext cx="6859800" cy="5772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368280" y="2124000"/>
            <a:ext cx="61189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1" name="CustomShape 2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CustomShape 3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CustomShape 4"/>
          <p:cNvSpPr/>
          <p:nvPr/>
        </p:nvSpPr>
        <p:spPr>
          <a:xfrm>
            <a:off x="525600" y="2124000"/>
            <a:ext cx="5802840" cy="30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CustomShape 5"/>
          <p:cNvSpPr/>
          <p:nvPr/>
        </p:nvSpPr>
        <p:spPr>
          <a:xfrm>
            <a:off x="331920" y="1692360"/>
            <a:ext cx="6190200" cy="35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368280" y="2124000"/>
            <a:ext cx="6117480" cy="4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6" name="CustomShape 2"/>
          <p:cNvSpPr/>
          <p:nvPr/>
        </p:nvSpPr>
        <p:spPr>
          <a:xfrm>
            <a:off x="404640" y="2268360"/>
            <a:ext cx="6044400" cy="148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CustomShape 4"/>
          <p:cNvSpPr/>
          <p:nvPr/>
        </p:nvSpPr>
        <p:spPr>
          <a:xfrm>
            <a:off x="3600" y="0"/>
            <a:ext cx="6854040" cy="887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4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Kyrie 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Refrain: Engongol o o (bis)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1.</a:t>
            </a: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	</a:t>
            </a: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Engongol a Nzam ésa ma yoné anti bise, minzu mi bele ma, ma yoné nza éh (bis)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2000" spc="-1" strike="noStrike">
                <a:solidFill>
                  <a:srgbClr val="ffffff"/>
                </a:solidFill>
                <a:latin typeface="Cambria"/>
                <a:ea typeface="DejaVu Sans"/>
              </a:rPr>
              <a:t>(</a:t>
            </a:r>
            <a:r>
              <a:rPr b="1" i="1" lang="fr-FR" sz="2000" spc="-1" strike="noStrike">
                <a:solidFill>
                  <a:srgbClr val="ffffff"/>
                </a:solidFill>
                <a:latin typeface="Cambria"/>
                <a:ea typeface="DejaVu Sans"/>
              </a:rPr>
              <a:t>Aie pitié de moi Dieu notre père car je suis en larmes, les maux(douleurs) m’assaillent et j’implore ta présence)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2.</a:t>
            </a: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	</a:t>
            </a: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Engongol a Nzam Mone ma yoné anti bise, minzu mi bele ma, ma yoné nza éh (bis)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FR" sz="2000" spc="-1" strike="noStrike">
                <a:solidFill>
                  <a:srgbClr val="ffffff"/>
                </a:solidFill>
                <a:latin typeface="Cambria"/>
                <a:ea typeface="DejaVu Sans"/>
              </a:rPr>
              <a:t>(Aie pitié de moi Dieu le fils car je suis en larmes, les maux (douleurs) m’assaillent et j’implore ta présence)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368280" y="2124000"/>
            <a:ext cx="6117480" cy="4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9" name="CustomShape 2"/>
          <p:cNvSpPr/>
          <p:nvPr/>
        </p:nvSpPr>
        <p:spPr>
          <a:xfrm>
            <a:off x="404640" y="2268360"/>
            <a:ext cx="6044400" cy="148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CustomShape 4"/>
          <p:cNvSpPr/>
          <p:nvPr/>
        </p:nvSpPr>
        <p:spPr>
          <a:xfrm>
            <a:off x="3600" y="0"/>
            <a:ext cx="6854040" cy="887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4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Kyrie 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Refrain: Engongol o o (bis)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743040" indent="-743040" algn="ctr" defTabSz="914400">
              <a:lnSpc>
                <a:spcPct val="100000"/>
              </a:lnSpc>
              <a:buClr>
                <a:srgbClr val="ffffff"/>
              </a:buClr>
              <a:buFont typeface="OpenSymbol"/>
              <a:buAutoNum type="arabicPeriod" startAt="3"/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Engongol a Nzam Nsisim ma yoné anti bise, minzu mi bele ma, ma yoné nza éh (bis)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FR" sz="2000" spc="-1" strike="noStrike">
                <a:solidFill>
                  <a:srgbClr val="ffffff"/>
                </a:solidFill>
                <a:latin typeface="Cambria"/>
                <a:ea typeface="DejaVu Sans"/>
              </a:rPr>
              <a:t>(Aie pitié de moi Saint esprit de Dieu car je suis en larmes, les maux (douleurs) m’assaillent et j’implore ta présence)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br>
              <a:rPr sz="3600"/>
            </a:br>
            <a:br>
              <a:rPr sz="36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2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CustomShape 3"/>
          <p:cNvSpPr/>
          <p:nvPr/>
        </p:nvSpPr>
        <p:spPr>
          <a:xfrm>
            <a:off x="765000" y="21240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CustomShape 4"/>
          <p:cNvSpPr/>
          <p:nvPr/>
        </p:nvSpPr>
        <p:spPr>
          <a:xfrm>
            <a:off x="525600" y="2124000"/>
            <a:ext cx="580392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3444</TotalTime>
  <Application>LibreOffice/24.2.0.3$Windows_X86_64 LibreOffice_project/da48488a73ddd66ea24cf16bbc4f7b9c08e9bea1</Application>
  <AppVersion>15.0000</AppVersion>
  <Words>2033</Words>
  <Paragraphs>369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>Thomas Courtejoie</cp:lastModifiedBy>
  <dcterms:modified xsi:type="dcterms:W3CDTF">2026-05-16T19:38:48Z</dcterms:modified>
  <cp:revision>89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14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53</vt:i4>
  </property>
</Properties>
</file>